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341" r:id="rId4"/>
    <p:sldId id="342" r:id="rId5"/>
    <p:sldId id="344" r:id="rId6"/>
    <p:sldId id="345" r:id="rId7"/>
    <p:sldId id="346" r:id="rId8"/>
    <p:sldId id="348" r:id="rId9"/>
    <p:sldId id="347" r:id="rId10"/>
    <p:sldId id="257" r:id="rId11"/>
    <p:sldId id="336" r:id="rId12"/>
    <p:sldId id="337" r:id="rId13"/>
    <p:sldId id="366" r:id="rId14"/>
    <p:sldId id="367" r:id="rId15"/>
    <p:sldId id="365" r:id="rId16"/>
    <p:sldId id="298" r:id="rId17"/>
    <p:sldId id="329" r:id="rId18"/>
    <p:sldId id="338" r:id="rId19"/>
    <p:sldId id="339" r:id="rId20"/>
    <p:sldId id="304" r:id="rId21"/>
    <p:sldId id="303" r:id="rId22"/>
    <p:sldId id="330" r:id="rId23"/>
    <p:sldId id="335" r:id="rId24"/>
    <p:sldId id="307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59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2F0C0-DCB0-9748-96A0-DE671DCF032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105D0-8FA8-1340-BEE6-48BB969107C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3.xml"/><Relationship Id="rId7" Type="http://schemas.openxmlformats.org/officeDocument/2006/relationships/image" Target="../media/image15.png"/><Relationship Id="rId6" Type="http://schemas.openxmlformats.org/officeDocument/2006/relationships/tags" Target="../tags/tag22.xml"/><Relationship Id="rId5" Type="http://schemas.openxmlformats.org/officeDocument/2006/relationships/image" Target="../media/image14.png"/><Relationship Id="rId4" Type="http://schemas.openxmlformats.org/officeDocument/2006/relationships/tags" Target="../tags/tag21.xml"/><Relationship Id="rId3" Type="http://schemas.openxmlformats.org/officeDocument/2006/relationships/image" Target="../media/image13.png"/><Relationship Id="rId2" Type="http://schemas.openxmlformats.org/officeDocument/2006/relationships/tags" Target="../tags/tag2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28.xml"/><Relationship Id="rId7" Type="http://schemas.openxmlformats.org/officeDocument/2006/relationships/image" Target="../media/image18.png"/><Relationship Id="rId6" Type="http://schemas.openxmlformats.org/officeDocument/2006/relationships/tags" Target="../tags/tag27.xml"/><Relationship Id="rId5" Type="http://schemas.openxmlformats.org/officeDocument/2006/relationships/image" Target="../media/image17.png"/><Relationship Id="rId4" Type="http://schemas.openxmlformats.org/officeDocument/2006/relationships/tags" Target="../tags/tag26.xml"/><Relationship Id="rId3" Type="http://schemas.openxmlformats.org/officeDocument/2006/relationships/image" Target="../media/image13.png"/><Relationship Id="rId2" Type="http://schemas.openxmlformats.org/officeDocument/2006/relationships/tags" Target="../tags/tag2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33.xml"/><Relationship Id="rId7" Type="http://schemas.openxmlformats.org/officeDocument/2006/relationships/image" Target="../media/image21.png"/><Relationship Id="rId6" Type="http://schemas.openxmlformats.org/officeDocument/2006/relationships/tags" Target="../tags/tag32.xml"/><Relationship Id="rId5" Type="http://schemas.openxmlformats.org/officeDocument/2006/relationships/image" Target="../media/image20.png"/><Relationship Id="rId4" Type="http://schemas.openxmlformats.org/officeDocument/2006/relationships/tags" Target="../tags/tag31.xml"/><Relationship Id="rId3" Type="http://schemas.openxmlformats.org/officeDocument/2006/relationships/image" Target="../media/image13.png"/><Relationship Id="rId2" Type="http://schemas.openxmlformats.org/officeDocument/2006/relationships/tags" Target="../tags/tag3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tags" Target="../tags/tag36.xml"/><Relationship Id="rId3" Type="http://schemas.openxmlformats.org/officeDocument/2006/relationships/image" Target="../media/image2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tags" Target="../tags/tag40.xml"/><Relationship Id="rId5" Type="http://schemas.openxmlformats.org/officeDocument/2006/relationships/image" Target="../media/image26.png"/><Relationship Id="rId4" Type="http://schemas.openxmlformats.org/officeDocument/2006/relationships/tags" Target="../tags/tag39.xml"/><Relationship Id="rId3" Type="http://schemas.openxmlformats.org/officeDocument/2006/relationships/image" Target="../media/image25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tags" Target="../tags/tag43.xml"/><Relationship Id="rId4" Type="http://schemas.openxmlformats.org/officeDocument/2006/relationships/image" Target="../media/image29.png"/><Relationship Id="rId3" Type="http://schemas.openxmlformats.org/officeDocument/2006/relationships/tags" Target="../tags/tag42.xml"/><Relationship Id="rId2" Type="http://schemas.openxmlformats.org/officeDocument/2006/relationships/image" Target="../media/image28.png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7.xml"/><Relationship Id="rId5" Type="http://schemas.openxmlformats.org/officeDocument/2006/relationships/image" Target="../media/image32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image" Target="../media/image31.png"/><Relationship Id="rId1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tags" Target="../tags/tag51.xml"/><Relationship Id="rId4" Type="http://schemas.openxmlformats.org/officeDocument/2006/relationships/image" Target="../media/image34.png"/><Relationship Id="rId3" Type="http://schemas.openxmlformats.org/officeDocument/2006/relationships/tags" Target="../tags/tag50.xml"/><Relationship Id="rId2" Type="http://schemas.openxmlformats.org/officeDocument/2006/relationships/image" Target="../media/image33.png"/><Relationship Id="rId1" Type="http://schemas.openxmlformats.org/officeDocument/2006/relationships/tags" Target="../tags/tag4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6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tags" Target="../tags/tag54.xml"/><Relationship Id="rId4" Type="http://schemas.openxmlformats.org/officeDocument/2006/relationships/image" Target="../media/image37.png"/><Relationship Id="rId3" Type="http://schemas.openxmlformats.org/officeDocument/2006/relationships/tags" Target="../tags/tag53.xml"/><Relationship Id="rId2" Type="http://schemas.openxmlformats.org/officeDocument/2006/relationships/image" Target="../media/image36.png"/><Relationship Id="rId1" Type="http://schemas.openxmlformats.org/officeDocument/2006/relationships/tags" Target="../tags/tag5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tags" Target="../tags/tag56.xml"/><Relationship Id="rId2" Type="http://schemas.openxmlformats.org/officeDocument/2006/relationships/image" Target="../media/image39.png"/><Relationship Id="rId1" Type="http://schemas.openxmlformats.org/officeDocument/2006/relationships/tags" Target="../tags/tag55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tags" Target="../tags/tag58.xml"/><Relationship Id="rId2" Type="http://schemas.openxmlformats.org/officeDocument/2006/relationships/image" Target="../media/image41.png"/><Relationship Id="rId1" Type="http://schemas.openxmlformats.org/officeDocument/2006/relationships/tags" Target="../tags/tag5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tags" Target="../tags/tag11.xml"/><Relationship Id="rId3" Type="http://schemas.openxmlformats.org/officeDocument/2006/relationships/image" Target="../media/image7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tags" Target="../tags/tag14.xml"/><Relationship Id="rId4" Type="http://schemas.openxmlformats.org/officeDocument/2006/relationships/image" Target="../media/image10.png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第十</a:t>
            </a:r>
            <a:r>
              <a:rPr kumimoji="1" lang="zh-CN" altLang="en-US" dirty="0"/>
              <a:t>八次作业讲评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谷东润</a:t>
            </a:r>
            <a:endParaRPr kumimoji="1" lang="en-US" altLang="zh-CN" dirty="0"/>
          </a:p>
          <a:p>
            <a:r>
              <a:rPr kumimoji="1" lang="en-US" altLang="zh-CN" dirty="0"/>
              <a:t>2023.5.22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</a:t>
            </a:r>
            <a:r>
              <a:rPr kumimoji="1" lang="zh-CN" altLang="en-US" dirty="0"/>
              <a:t>时间序列基本特征</a:t>
            </a:r>
            <a:r>
              <a:rPr kumimoji="1" lang="zh-CN" altLang="en-US" dirty="0"/>
              <a:t>分析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76580" y="1645285"/>
            <a:ext cx="4392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张泽楷</a:t>
            </a:r>
            <a:r>
              <a:rPr lang="en-US" altLang="zh-CN"/>
              <a:t> 2000013064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ADF</a:t>
            </a:r>
            <a:r>
              <a:rPr lang="zh-CN" altLang="en-US"/>
              <a:t>检验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1320" y="2896870"/>
            <a:ext cx="11479530" cy="25869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</a:t>
            </a:r>
            <a:r>
              <a:rPr kumimoji="1" lang="zh-CN" altLang="en-US" dirty="0"/>
              <a:t>时间序列基本特征</a:t>
            </a:r>
            <a:r>
              <a:rPr kumimoji="1" lang="zh-CN" altLang="en-US" dirty="0"/>
              <a:t>分析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76580" y="1645285"/>
            <a:ext cx="43922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张天明</a:t>
            </a:r>
            <a:r>
              <a:rPr lang="en-US" altLang="zh-CN"/>
              <a:t> 2000017724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seasonal_decompose</a:t>
            </a:r>
            <a:r>
              <a:rPr lang="zh-CN" altLang="en-US"/>
              <a:t>图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由周期分解中seasonal和resid成分幅值之比，发现TWTR和GM的股价存在一定的年度周期性，KO的股价年度周期性不明显；三者均没有明显的周和月度周期性。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2110" y="4020820"/>
            <a:ext cx="4343400" cy="23279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47590" y="1443355"/>
            <a:ext cx="7008495" cy="19119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47590" y="3429000"/>
            <a:ext cx="6990715" cy="13925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68875" y="4895215"/>
            <a:ext cx="6878320" cy="1367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</a:t>
            </a:r>
            <a:r>
              <a:rPr kumimoji="1" lang="zh-CN" altLang="en-US" dirty="0"/>
              <a:t>时间序列基本特征</a:t>
            </a:r>
            <a:r>
              <a:rPr kumimoji="1" lang="zh-CN" altLang="en-US" dirty="0"/>
              <a:t>分析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76580" y="1645285"/>
            <a:ext cx="43922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张天明</a:t>
            </a:r>
            <a:r>
              <a:rPr lang="en-US" altLang="zh-CN"/>
              <a:t> 2000017724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seasonal_decompose</a:t>
            </a:r>
            <a:r>
              <a:rPr lang="zh-CN" altLang="en-US"/>
              <a:t>图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由周期分解中seasonal和resid成分幅值之比，发现TWTR和GM的股价存在一定的年度周期性，KO的股价年度周期性不明显；三者均没有明显的周和月度周期性。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2110" y="4020820"/>
            <a:ext cx="4343400" cy="23279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34000" y="1379855"/>
            <a:ext cx="6270625" cy="1714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33670" y="3394075"/>
            <a:ext cx="6401435" cy="1251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34000" y="4842510"/>
            <a:ext cx="6326505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</a:t>
            </a:r>
            <a:r>
              <a:rPr kumimoji="1" lang="zh-CN" altLang="en-US" dirty="0"/>
              <a:t>时间序列基本特征</a:t>
            </a:r>
            <a:r>
              <a:rPr kumimoji="1" lang="zh-CN" altLang="en-US" dirty="0"/>
              <a:t>分析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76580" y="1645285"/>
            <a:ext cx="43922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张天明</a:t>
            </a:r>
            <a:r>
              <a:rPr lang="en-US" altLang="zh-CN"/>
              <a:t> 2000017724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seasonal_decompose</a:t>
            </a:r>
            <a:r>
              <a:rPr lang="zh-CN" altLang="en-US"/>
              <a:t>图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由周期分解中seasonal和resid成分幅值之比，发现TWTR和GM的股价存在一定的年度周期性，KO的股价年度周期性不明显；三者均没有明显的周和月度周期性。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2110" y="4020820"/>
            <a:ext cx="4343400" cy="23279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04460" y="1341120"/>
            <a:ext cx="6480810" cy="1783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04460" y="3374390"/>
            <a:ext cx="6621145" cy="1295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04460" y="4862195"/>
            <a:ext cx="6723380" cy="13442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</a:t>
            </a:r>
            <a:r>
              <a:rPr kumimoji="1" lang="zh-CN" altLang="en-US" dirty="0"/>
              <a:t>时间序列基本特征</a:t>
            </a:r>
            <a:r>
              <a:rPr kumimoji="1" lang="zh-CN" altLang="en-US" dirty="0"/>
              <a:t>分析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76580" y="1645285"/>
            <a:ext cx="4392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陈美甜子</a:t>
            </a:r>
            <a:r>
              <a:rPr lang="en-US" altLang="zh-CN"/>
              <a:t> 2100015935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相关矩阵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211695" y="2108200"/>
            <a:ext cx="4526280" cy="4102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70025" y="2882900"/>
            <a:ext cx="426593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 </a:t>
            </a:r>
            <a:r>
              <a:rPr kumimoji="1" lang="zh-CN" altLang="en-US" dirty="0"/>
              <a:t>时间序列基本特征</a:t>
            </a:r>
            <a:r>
              <a:rPr kumimoji="1" lang="zh-CN" altLang="en-US" dirty="0"/>
              <a:t>分析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76580" y="1645285"/>
            <a:ext cx="4392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欧阳子绚</a:t>
            </a:r>
            <a:r>
              <a:rPr lang="en-US" altLang="zh-CN"/>
              <a:t> 1900013083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correlation</a:t>
            </a:r>
            <a:r>
              <a:rPr lang="zh-CN" altLang="en-US"/>
              <a:t>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8925" y="3141345"/>
            <a:ext cx="5391785" cy="3236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36995" y="1441450"/>
            <a:ext cx="5376545" cy="1190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36995" y="2665095"/>
            <a:ext cx="5396230" cy="24504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 </a:t>
            </a:r>
            <a:r>
              <a:rPr kumimoji="1" lang="zh-CN" altLang="en-US" dirty="0"/>
              <a:t>股票</a:t>
            </a:r>
            <a:r>
              <a:rPr kumimoji="1" lang="zh-CN" altLang="en-US" dirty="0"/>
              <a:t>指标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915285"/>
            <a:ext cx="6244590" cy="3185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7605" y="431800"/>
            <a:ext cx="5689600" cy="3061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19670" y="3971290"/>
            <a:ext cx="3526790" cy="26758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6580" y="1645285"/>
            <a:ext cx="4392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李卓颖</a:t>
            </a:r>
            <a:r>
              <a:rPr lang="en-US" altLang="zh-CN"/>
              <a:t> 2100017764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KDJ</a:t>
            </a:r>
            <a:r>
              <a:rPr lang="zh-CN" altLang="en-US"/>
              <a:t>指标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 </a:t>
            </a:r>
            <a:r>
              <a:rPr kumimoji="1" lang="zh-CN" altLang="en-US" dirty="0"/>
              <a:t>股票</a:t>
            </a:r>
            <a:r>
              <a:rPr kumimoji="1" lang="zh-CN" altLang="en-US" dirty="0"/>
              <a:t>指标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5750" y="2593975"/>
            <a:ext cx="5452110" cy="418719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576580" y="1645285"/>
            <a:ext cx="4392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李恩典</a:t>
            </a:r>
            <a:r>
              <a:rPr lang="en-US" altLang="zh-CN"/>
              <a:t> 2100013175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双均线指标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17385" y="229235"/>
            <a:ext cx="4721225" cy="330454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6090920" y="3429000"/>
            <a:ext cx="59093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  <a:p>
            <a:r>
              <a:rPr lang="zh-CN" altLang="en-US"/>
              <a:t>截取TWTR股票1550天到1670天的数据，绘制以上图像。</a:t>
            </a:r>
            <a:endParaRPr lang="zh-CN" altLang="en-US"/>
          </a:p>
          <a:p>
            <a:r>
              <a:rPr lang="zh-CN" altLang="en-US"/>
              <a:t>一般如果10天均线超过5天均线，说明正在进入下跌周期的概率大大增加，此时应该选择卖出股票。</a:t>
            </a:r>
            <a:endParaRPr lang="zh-CN" altLang="en-US"/>
          </a:p>
          <a:p>
            <a:r>
              <a:rPr lang="zh-CN" altLang="en-US"/>
              <a:t>如果5天均线超过10天均线，说明正在进入上升周期的概率大大增加，此时应该选择加仓股票。</a:t>
            </a:r>
            <a:endParaRPr lang="zh-CN" altLang="en-US"/>
          </a:p>
          <a:p>
            <a:r>
              <a:rPr lang="zh-CN" altLang="en-US"/>
              <a:t>观察图像可知在1585天左右，10天均线超过5天均线，说明股票进入下跌周期，此时应考虑卖出股票。结果TWTR股票确实在1580天后进入下跌，直到1600天左右触底。</a:t>
            </a:r>
            <a:endParaRPr lang="zh-CN" altLang="en-US"/>
          </a:p>
          <a:p>
            <a:r>
              <a:rPr lang="zh-CN" altLang="en-US"/>
              <a:t>在1615天左右5天均线超过10天均线，说明股票进入上升周期，此时考虑买入股票。结果股票在1600天后确实进入震荡上升期。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 </a:t>
            </a:r>
            <a:r>
              <a:rPr kumimoji="1" lang="zh-CN" altLang="en-US" dirty="0"/>
              <a:t>股票</a:t>
            </a:r>
            <a:r>
              <a:rPr kumimoji="1" lang="zh-CN" altLang="en-US" dirty="0"/>
              <a:t>指标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882650" y="1618615"/>
            <a:ext cx="59093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其它</a:t>
            </a:r>
            <a:r>
              <a:rPr lang="zh-CN" altLang="en-US"/>
              <a:t>指标：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MACD</a:t>
            </a:r>
            <a:r>
              <a:rPr lang="zh-CN" altLang="en-US"/>
              <a:t>指标、</a:t>
            </a:r>
            <a:r>
              <a:rPr lang="en-US" altLang="zh-CN"/>
              <a:t>CCI</a:t>
            </a:r>
            <a:r>
              <a:rPr lang="zh-CN" altLang="en-US"/>
              <a:t>指标</a:t>
            </a:r>
            <a:r>
              <a:rPr lang="zh-CN" altLang="en-US"/>
              <a:t>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有同学在尝试自定义指标时，用到了未来的数据（如当天前后</a:t>
            </a:r>
            <a:r>
              <a:rPr lang="en-US" altLang="zh-CN"/>
              <a:t>3</a:t>
            </a:r>
            <a:r>
              <a:rPr lang="zh-CN" altLang="en-US"/>
              <a:t>天的均值差），这显然是</a:t>
            </a:r>
            <a:r>
              <a:rPr lang="zh-CN" altLang="en-US"/>
              <a:t>不合理的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1.3</a:t>
            </a:r>
            <a:r>
              <a:rPr kumimoji="1" lang="zh-CN" altLang="en-US" dirty="0"/>
              <a:t>噪声</a:t>
            </a:r>
            <a:r>
              <a:rPr kumimoji="1" lang="zh-CN" altLang="en-US" dirty="0"/>
              <a:t>处理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2415" y="1823720"/>
            <a:ext cx="4269105" cy="4150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49340" y="473710"/>
            <a:ext cx="3783330" cy="1642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00725" y="2703195"/>
            <a:ext cx="4784725" cy="3652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第零部分：卡尔曼</a:t>
            </a:r>
            <a:r>
              <a:rPr kumimoji="1" lang="zh-CN" altLang="en-US" dirty="0"/>
              <a:t>滤波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51840" y="1564005"/>
            <a:ext cx="3870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当你试图在网上自学卡尔曼滤波</a:t>
            </a:r>
            <a:r>
              <a:rPr lang="zh-CN" altLang="en-US"/>
              <a:t>时</a:t>
            </a:r>
            <a:endParaRPr lang="zh-CN" altLang="en-US"/>
          </a:p>
          <a:p>
            <a:r>
              <a:rPr lang="zh-CN" altLang="en-US"/>
              <a:t>你会发现：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06770" y="4726305"/>
            <a:ext cx="5810250" cy="1733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1840" y="2321560"/>
            <a:ext cx="5078730" cy="39662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91225" y="1691005"/>
            <a:ext cx="5469255" cy="21894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2.1</a:t>
            </a:r>
            <a:r>
              <a:rPr kumimoji="1" lang="zh-CN" altLang="en-US" dirty="0"/>
              <a:t>激活函数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33415" y="1577340"/>
            <a:ext cx="6141720" cy="1807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34050" y="3863975"/>
            <a:ext cx="6141085" cy="18237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6445" y="1501140"/>
            <a:ext cx="4480560" cy="43129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</a:t>
            </a:r>
            <a:r>
              <a:rPr kumimoji="1" lang="zh-CN" altLang="en-US" dirty="0"/>
              <a:t>反向</a:t>
            </a:r>
            <a:r>
              <a:rPr kumimoji="1" lang="zh-CN" altLang="en-US" dirty="0"/>
              <a:t>传播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6250" y="1899285"/>
            <a:ext cx="5309235" cy="3552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654685"/>
            <a:ext cx="4587875" cy="48863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</a:t>
            </a:r>
            <a:r>
              <a:rPr kumimoji="1" lang="zh-CN" altLang="en-US" dirty="0"/>
              <a:t>反向</a:t>
            </a:r>
            <a:r>
              <a:rPr kumimoji="1" lang="zh-CN" altLang="en-US" dirty="0"/>
              <a:t>传播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740" y="1817370"/>
            <a:ext cx="6304915" cy="4034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60210" y="1991360"/>
            <a:ext cx="4742180" cy="3779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2424"/>
            <a:ext cx="10515600" cy="4351338"/>
          </a:xfrm>
        </p:spPr>
        <p:txBody>
          <a:bodyPr>
            <a:normAutofit lnSpcReduction="20000"/>
          </a:bodyPr>
          <a:lstStyle/>
          <a:p>
            <a:pPr fontAlgn="auto">
              <a:lnSpc>
                <a:spcPct val="120000"/>
              </a:lnSpc>
            </a:pPr>
            <a:r>
              <a:rPr kumimoji="1" lang="zh-CN" altLang="en-US" dirty="0"/>
              <a:t>本次时间序列的部分出开放题的本意是希望加深这一部分的理解，不要只局限于调包和照着样例写代码，而是思考如何利用所学去分析</a:t>
            </a:r>
            <a:r>
              <a:rPr kumimoji="1" lang="zh-CN" altLang="en-US" dirty="0"/>
              <a:t>时间序列</a:t>
            </a:r>
            <a:endParaRPr kumimoji="1" lang="zh-CN" altLang="en-US" dirty="0"/>
          </a:p>
          <a:p>
            <a:pPr fontAlgn="auto">
              <a:lnSpc>
                <a:spcPct val="120000"/>
              </a:lnSpc>
            </a:pPr>
            <a:r>
              <a:rPr kumimoji="1" lang="en-US" altLang="zh-CN" dirty="0"/>
              <a:t>deep learning</a:t>
            </a:r>
            <a:r>
              <a:rPr kumimoji="1" lang="zh-CN" altLang="en-US" dirty="0"/>
              <a:t>会涉及很多概念，需要理解清楚，不然后续的学习会很容易陷入</a:t>
            </a:r>
            <a:r>
              <a:rPr kumimoji="1" lang="zh-CN" altLang="en-US" dirty="0"/>
              <a:t>迷茫</a:t>
            </a:r>
            <a:endParaRPr kumimoji="1" lang="zh-CN" altLang="en-US" dirty="0"/>
          </a:p>
          <a:p>
            <a:pPr fontAlgn="auto">
              <a:lnSpc>
                <a:spcPct val="120000"/>
              </a:lnSpc>
            </a:pPr>
            <a:r>
              <a:rPr kumimoji="1" lang="zh-CN" altLang="en-US" dirty="0"/>
              <a:t>期末临近，大家在学习新知识的时候记得适当回顾已经学过的知识，做到融汇</a:t>
            </a:r>
            <a:r>
              <a:rPr kumimoji="1" lang="zh-CN" altLang="en-US" dirty="0"/>
              <a:t>贯通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第零部分：卡尔曼</a:t>
            </a:r>
            <a:r>
              <a:rPr kumimoji="1" lang="zh-CN" altLang="en-US" dirty="0"/>
              <a:t>滤波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51840" y="1564005"/>
            <a:ext cx="656717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我们今天先不搞那些数学的（当然，若要真正学会卡尔曼滤波，数学推导希望你可以在课后结合资料推导一遍）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首先，卡尔曼滤波是做什么的？</a:t>
            </a:r>
            <a:r>
              <a:rPr lang="en-US" altLang="zh-CN"/>
              <a:t> ——</a:t>
            </a:r>
            <a:r>
              <a:rPr lang="zh-CN" altLang="en-US"/>
              <a:t>通俗来讲，就是根据不确定的观测数据的时间序列估算出真实数据的算法。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在一个系统中，一个元素的真实状态往往是不可知的，我们只能通过测量值来估算其真实值，而作为一个时间序列问题，其相邻时刻状态之间往往存在着一些联系，卡尔曼滤波则实现了同时利用这种</a:t>
            </a:r>
            <a:r>
              <a:rPr lang="en-US" altLang="zh-CN"/>
              <a:t>“</a:t>
            </a:r>
            <a:r>
              <a:rPr lang="zh-CN" altLang="en-US"/>
              <a:t>联系</a:t>
            </a:r>
            <a:r>
              <a:rPr lang="en-US" altLang="zh-CN"/>
              <a:t>”</a:t>
            </a:r>
            <a:r>
              <a:rPr lang="zh-CN" altLang="en-US"/>
              <a:t>以及测量值，也就是利用上一时刻的预测值以及这一时刻的</a:t>
            </a:r>
            <a:r>
              <a:rPr lang="zh-CN" altLang="en-US"/>
              <a:t>测量值，对当前的状态进行</a:t>
            </a:r>
            <a:r>
              <a:rPr lang="zh-CN" altLang="en-US"/>
              <a:t>预测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51165" y="3040380"/>
            <a:ext cx="3967480" cy="2103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第零部分：卡尔曼</a:t>
            </a:r>
            <a:r>
              <a:rPr kumimoji="1" lang="zh-CN" altLang="en-US" dirty="0"/>
              <a:t>滤波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51840" y="1564005"/>
            <a:ext cx="710755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我们先从一个简单的例子入手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用卡尔曼滤波估算坤坤每周的体重。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你这里有一个体重秤，每周让坤坤上去测一下体重，测量时，体重秤会显示一个重量，然而，体重的测量值受到很多外界因素的影响，显然是有误差的。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这时你想到一个办法，用两个体重秤给坤坤测体重，得到结果分别为</a:t>
            </a:r>
            <a:r>
              <a:rPr lang="en-US" altLang="zh-CN"/>
              <a:t>W1</a:t>
            </a:r>
            <a:r>
              <a:rPr lang="zh-CN" altLang="en-US"/>
              <a:t>和</a:t>
            </a:r>
            <a:r>
              <a:rPr lang="en-US" altLang="zh-CN"/>
              <a:t>W2</a:t>
            </a:r>
            <a:r>
              <a:rPr lang="zh-CN" altLang="en-US"/>
              <a:t>，然后得到一个更可信的结果</a:t>
            </a:r>
            <a:r>
              <a:rPr lang="en-US" altLang="zh-CN"/>
              <a:t>1/2 *</a:t>
            </a:r>
            <a:r>
              <a:rPr lang="zh-CN" altLang="en-US"/>
              <a:t>（</a:t>
            </a:r>
            <a:r>
              <a:rPr lang="en-US" altLang="zh-CN"/>
              <a:t>W1+W2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然后你又想到，这两个体重秤一个是便宜货，误差较大，另一个误差较小。假设第一个体重秤的误差是</a:t>
            </a:r>
            <a:r>
              <a:rPr lang="en-US" altLang="zh-CN"/>
              <a:t>2kg</a:t>
            </a:r>
            <a:r>
              <a:rPr lang="zh-CN" altLang="en-US"/>
              <a:t>，第二个体重秤的误差是</a:t>
            </a:r>
            <a:r>
              <a:rPr lang="en-US" altLang="zh-CN"/>
              <a:t>1kg</a:t>
            </a:r>
            <a:r>
              <a:rPr lang="zh-CN" altLang="en-US"/>
              <a:t>，为了得到一个更可信的结果，我们取</a:t>
            </a:r>
            <a:r>
              <a:rPr lang="en-US" altLang="zh-CN"/>
              <a:t>1/3*W1+2/3*W2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637655" y="240665"/>
            <a:ext cx="1710055" cy="1950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9889490" y="62865"/>
            <a:ext cx="2417445" cy="2212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右箭头 2"/>
          <p:cNvSpPr/>
          <p:nvPr/>
        </p:nvSpPr>
        <p:spPr>
          <a:xfrm>
            <a:off x="8462645" y="1043305"/>
            <a:ext cx="1332865" cy="213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第零部分：卡尔曼</a:t>
            </a:r>
            <a:r>
              <a:rPr kumimoji="1" lang="zh-CN" altLang="en-US" dirty="0"/>
              <a:t>滤波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96925" y="1691005"/>
            <a:ext cx="71075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但是如果你只有一个体重秤</a:t>
            </a:r>
            <a:r>
              <a:rPr lang="zh-CN" altLang="en-US"/>
              <a:t>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我们注意到，坤坤体重相对于上周的变化可能还取决于坤坤一周以来的饭量、运动量等，我们可以通过这些来给坤坤这周的体重一个估计值</a:t>
            </a:r>
            <a:r>
              <a:rPr lang="en-US" altLang="zh-CN"/>
              <a:t>E</a:t>
            </a:r>
            <a:r>
              <a:rPr lang="zh-CN" altLang="en-US"/>
              <a:t>，我们先假设这个估计值的误差是</a:t>
            </a:r>
            <a:r>
              <a:rPr lang="en-US" altLang="zh-CN"/>
              <a:t>1kg</a:t>
            </a:r>
            <a:r>
              <a:rPr lang="zh-CN" altLang="en-US"/>
              <a:t>，体重秤测量值为</a:t>
            </a:r>
            <a:r>
              <a:rPr lang="en-US" altLang="zh-CN"/>
              <a:t>E</a:t>
            </a:r>
            <a:r>
              <a:rPr lang="zh-CN" altLang="en-US"/>
              <a:t>，误差还是</a:t>
            </a:r>
            <a:r>
              <a:rPr lang="en-US" altLang="zh-CN"/>
              <a:t>2kg</a:t>
            </a:r>
            <a:r>
              <a:rPr lang="zh-CN" altLang="en-US"/>
              <a:t>，那么我们还可以得到一个可信的结果</a:t>
            </a:r>
            <a:r>
              <a:rPr lang="en-US" altLang="zh-CN"/>
              <a:t>1/3*W+2/3*E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也就是预测值</a:t>
            </a:r>
            <a:r>
              <a:rPr lang="en-US" altLang="zh-CN"/>
              <a:t>=k</a:t>
            </a:r>
            <a:r>
              <a:rPr lang="en-US" altLang="zh-CN" baseline="-25000"/>
              <a:t>1</a:t>
            </a:r>
            <a:r>
              <a:rPr lang="en-US" altLang="zh-CN"/>
              <a:t>W+k</a:t>
            </a:r>
            <a:r>
              <a:rPr lang="en-US" altLang="zh-CN" baseline="-25000"/>
              <a:t>2</a:t>
            </a:r>
            <a:r>
              <a:rPr lang="en-US" altLang="zh-CN"/>
              <a:t>E   ,</a:t>
            </a:r>
            <a:r>
              <a:rPr lang="zh-CN" altLang="en-US"/>
              <a:t>其中</a:t>
            </a:r>
            <a:r>
              <a:rPr lang="en-US" altLang="zh-CN"/>
              <a:t>k1+k2=1</a:t>
            </a:r>
            <a:r>
              <a:rPr lang="zh-CN" altLang="en-US"/>
              <a:t>，</a:t>
            </a:r>
            <a:r>
              <a:rPr lang="en-US" altLang="zh-CN"/>
              <a:t>W</a:t>
            </a:r>
            <a:r>
              <a:rPr lang="zh-CN" altLang="en-US"/>
              <a:t>为测量值，</a:t>
            </a:r>
            <a:r>
              <a:rPr lang="en-US" altLang="zh-CN"/>
              <a:t>E</a:t>
            </a:r>
            <a:r>
              <a:rPr lang="zh-CN" altLang="en-US"/>
              <a:t>为根据上一次的预测值以及状态转移的规律估算出的一个值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简单处理一下，也就是：预测值</a:t>
            </a:r>
            <a:r>
              <a:rPr lang="en-US" altLang="zh-CN"/>
              <a:t>=E+k1*</a:t>
            </a:r>
            <a:r>
              <a:rPr lang="zh-CN" altLang="en-US"/>
              <a:t>（</a:t>
            </a:r>
            <a:r>
              <a:rPr lang="en-US" altLang="zh-CN"/>
              <a:t>W-E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k1</a:t>
            </a:r>
            <a:r>
              <a:rPr lang="zh-CN" altLang="en-US"/>
              <a:t>是根据测量值误差以及估算误差算出的比例系数，</a:t>
            </a:r>
            <a:endParaRPr lang="zh-CN" altLang="en-US"/>
          </a:p>
          <a:p>
            <a:r>
              <a:rPr lang="zh-CN" altLang="en-US"/>
              <a:t>即</a:t>
            </a:r>
            <a:r>
              <a:rPr lang="en-US" altLang="zh-CN"/>
              <a:t> </a:t>
            </a:r>
            <a:r>
              <a:rPr lang="zh-CN" altLang="en-US"/>
              <a:t>估算误差</a:t>
            </a:r>
            <a:r>
              <a:rPr lang="en-US" altLang="zh-CN"/>
              <a:t>/</a:t>
            </a:r>
            <a:r>
              <a:rPr lang="zh-CN" altLang="en-US"/>
              <a:t>（估算误差</a:t>
            </a:r>
            <a:r>
              <a:rPr lang="en-US" altLang="zh-CN"/>
              <a:t>+</a:t>
            </a:r>
            <a:r>
              <a:rPr lang="zh-CN" altLang="en-US"/>
              <a:t>测量误差）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我们可以看到，当测量足够精准时，</a:t>
            </a:r>
            <a:r>
              <a:rPr lang="en-US" altLang="zh-CN"/>
              <a:t>k1=1</a:t>
            </a:r>
            <a:r>
              <a:rPr lang="zh-CN" altLang="en-US"/>
              <a:t>，预测值</a:t>
            </a:r>
            <a:r>
              <a:rPr lang="en-US" altLang="zh-CN"/>
              <a:t>=W</a:t>
            </a:r>
            <a:endParaRPr lang="en-US" altLang="zh-CN"/>
          </a:p>
          <a:p>
            <a:r>
              <a:rPr lang="zh-CN" altLang="en-US"/>
              <a:t>当估算足够精准时，</a:t>
            </a:r>
            <a:r>
              <a:rPr lang="en-US" altLang="zh-CN"/>
              <a:t>k1=0</a:t>
            </a:r>
            <a:r>
              <a:rPr lang="zh-CN" altLang="en-US"/>
              <a:t>，预测值</a:t>
            </a:r>
            <a:r>
              <a:rPr lang="en-US" altLang="zh-CN"/>
              <a:t>=E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637655" y="240665"/>
            <a:ext cx="1710055" cy="1950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9889490" y="62865"/>
            <a:ext cx="2417445" cy="2212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右箭头 2"/>
          <p:cNvSpPr/>
          <p:nvPr/>
        </p:nvSpPr>
        <p:spPr>
          <a:xfrm>
            <a:off x="8462645" y="1043305"/>
            <a:ext cx="1332865" cy="213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第零部分：卡尔曼</a:t>
            </a:r>
            <a:r>
              <a:rPr kumimoji="1" lang="zh-CN" altLang="en-US" dirty="0"/>
              <a:t>滤波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51840" y="1807845"/>
            <a:ext cx="7107555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事实上，在预测目标值是一维的情况下（如本例子就是只有坤坤的体重值这一个</a:t>
            </a:r>
            <a:r>
              <a:rPr lang="zh-CN" altLang="en-US"/>
              <a:t>维度）卡尔曼滤波的核心公式就是这样一个</a:t>
            </a:r>
            <a:r>
              <a:rPr lang="zh-CN" altLang="en-US"/>
              <a:t>形式：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预测值</a:t>
            </a:r>
            <a:r>
              <a:rPr lang="en-US" altLang="zh-CN" baseline="-25000"/>
              <a:t>n</a:t>
            </a:r>
            <a:r>
              <a:rPr lang="en-US" altLang="zh-CN"/>
              <a:t>=</a:t>
            </a:r>
            <a:r>
              <a:rPr lang="zh-CN" altLang="en-US"/>
              <a:t>估计值</a:t>
            </a:r>
            <a:r>
              <a:rPr lang="en-US" altLang="zh-CN" baseline="-25000"/>
              <a:t>n</a:t>
            </a:r>
            <a:r>
              <a:rPr lang="en-US" altLang="zh-CN"/>
              <a:t>+K</a:t>
            </a:r>
            <a:r>
              <a:rPr lang="en-US" altLang="zh-CN" baseline="-25000"/>
              <a:t>n</a:t>
            </a:r>
            <a:r>
              <a:rPr lang="en-US" altLang="zh-CN"/>
              <a:t>*(</a:t>
            </a:r>
            <a:r>
              <a:rPr lang="zh-CN" altLang="en-US"/>
              <a:t>测量值</a:t>
            </a:r>
            <a:r>
              <a:rPr lang="en-US" altLang="zh-CN" baseline="-25000"/>
              <a:t>n</a:t>
            </a:r>
            <a:r>
              <a:rPr lang="en-US" altLang="zh-CN"/>
              <a:t>-</a:t>
            </a:r>
            <a:r>
              <a:rPr lang="zh-CN" altLang="en-US"/>
              <a:t>估计值</a:t>
            </a:r>
            <a:r>
              <a:rPr lang="en-US" altLang="zh-CN" baseline="-25000"/>
              <a:t>n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K</a:t>
            </a:r>
            <a:r>
              <a:rPr lang="en-US" altLang="zh-CN" baseline="-25000"/>
              <a:t>n</a:t>
            </a:r>
            <a:r>
              <a:rPr lang="zh-CN" altLang="en-US"/>
              <a:t>则是根据测量误差与估计误差得到的一个比例系数，而事实上，误差也会随着观测值与估计值之间的差距而进行</a:t>
            </a:r>
            <a:r>
              <a:rPr lang="zh-CN" altLang="en-US"/>
              <a:t>调整不断变化</a:t>
            </a:r>
            <a:r>
              <a:rPr lang="en-US" altLang="zh-CN"/>
              <a:t>, K</a:t>
            </a:r>
            <a:r>
              <a:rPr lang="en-US" altLang="zh-CN" baseline="-25000"/>
              <a:t>n</a:t>
            </a:r>
            <a:r>
              <a:rPr lang="zh-CN" altLang="en-US"/>
              <a:t>也自然需要随之</a:t>
            </a:r>
            <a:r>
              <a:rPr lang="zh-CN" altLang="en-US"/>
              <a:t>更新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这样一个完整的流程我们就得到了，通过上一时刻的估计值以及此时刻的测量值，在一些系数的作用下得到此时刻的估计值，并且这些系数会在测量值与估计值的作用下进行更新，如此循环往复。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前面这个公式只是个一维的，</a:t>
            </a:r>
            <a:r>
              <a:rPr lang="en-US" altLang="zh-CN"/>
              <a:t>Kn</a:t>
            </a:r>
            <a:r>
              <a:rPr lang="zh-CN" altLang="en-US"/>
              <a:t>也只是一个数，那么通常我们要预测的值是一个多维的（比如空间运动问题，涉及到空间坐标以及速度），这个时候就涉及到了矩阵的运算，误差的计算也要涉及协方差、概率分布</a:t>
            </a:r>
            <a:r>
              <a:rPr lang="zh-CN" altLang="en-US"/>
              <a:t>等。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89570" y="737235"/>
            <a:ext cx="3841750" cy="2037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37500" y="3575685"/>
            <a:ext cx="4254500" cy="26562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第零部分：卡尔曼</a:t>
            </a:r>
            <a:r>
              <a:rPr kumimoji="1" lang="zh-CN" altLang="en-US" dirty="0"/>
              <a:t>滤波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81040" y="1350010"/>
            <a:ext cx="3722370" cy="4602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2415" y="1417320"/>
            <a:ext cx="5508625" cy="4467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85250" y="4214495"/>
            <a:ext cx="3271520" cy="2491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第零部分：卡尔曼</a:t>
            </a:r>
            <a:r>
              <a:rPr kumimoji="1" lang="zh-CN" altLang="en-US" dirty="0"/>
              <a:t>滤波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51840" y="1807845"/>
            <a:ext cx="74752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接下来我们重新站在时间序列的角度思考卡尔曼滤波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巧妙的融合了观测数据与估计数据，对误差进行闭环管理，将误差限定在一定范围，在某种程度上，既缓解了估计数据反复迭代导致的误差累计，也平滑了带有噪声的观测</a:t>
            </a:r>
            <a:r>
              <a:rPr lang="zh-CN" altLang="en-US"/>
              <a:t>数据。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同时我们注意到，对于下一状态的预测，仅需要</a:t>
            </a:r>
            <a:r>
              <a:rPr lang="en-US" altLang="zh-CN"/>
              <a:t>O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）的空间</a:t>
            </a:r>
            <a:r>
              <a:rPr lang="zh-CN" altLang="en-US"/>
              <a:t>复杂度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并且，其天然</a:t>
            </a:r>
            <a:r>
              <a:rPr lang="zh-CN" altLang="en-US">
                <a:sym typeface="+mn-ea"/>
              </a:rPr>
              <a:t>适应空间中的运动系统的处理，应用在目标追踪、路径预测等问题上非常适合，使得其在无人机、自动驾驶等领域应用广泛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第零部分：卡尔曼</a:t>
            </a:r>
            <a:r>
              <a:rPr kumimoji="1" lang="zh-CN" altLang="en-US" dirty="0"/>
              <a:t>滤波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60030" y="1151255"/>
            <a:ext cx="4037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002665" y="1746250"/>
            <a:ext cx="65862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卡尔曼滤波的优点：计算量小，误差动态</a:t>
            </a:r>
            <a:r>
              <a:rPr lang="zh-CN" altLang="en-US"/>
              <a:t>限制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卡尔曼滤波的局限性：对于线性系统适合，对于</a:t>
            </a:r>
            <a:r>
              <a:rPr lang="zh-CN" altLang="en-US"/>
              <a:t>非线性</a:t>
            </a:r>
            <a:endParaRPr lang="zh-CN" altLang="en-US"/>
          </a:p>
          <a:p>
            <a:r>
              <a:rPr lang="zh-CN" altLang="en-US"/>
              <a:t>系统的效果</a:t>
            </a:r>
            <a:r>
              <a:rPr lang="zh-CN" altLang="en-US"/>
              <a:t>不佳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卡尔曼滤波的应用场景：导航、自动驾驶、无人机等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思考：卡尔曼滤波是否适合对股票进行</a:t>
            </a:r>
            <a:r>
              <a:rPr lang="zh-CN" altLang="en-US"/>
              <a:t>预测？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通俗易懂教程：https://zhuanlan.zhihu.com/p/39912633</a:t>
            </a:r>
            <a:endParaRPr lang="zh-CN" altLang="en-US"/>
          </a:p>
          <a:p>
            <a:pPr marL="914400" lvl="2" indent="457200"/>
            <a:r>
              <a:rPr lang="zh-CN" altLang="en-US"/>
              <a:t> </a:t>
            </a:r>
            <a:r>
              <a:rPr lang="en-US" altLang="zh-CN"/>
              <a:t>   https://zhuanlan.zhihu.com/p/36745755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wiki</a:t>
            </a:r>
            <a:r>
              <a:rPr lang="zh-CN" altLang="en-US"/>
              <a:t>百科：https://en.wikipedia.org/wiki/Kalman_filter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PP_MARK_KEY" val="8198942a-691d-4986-a856-7bb8d9b89a20"/>
  <p:tag name="COMMONDATA" val="eyJoZGlkIjoiODM2ZWE1YzE4ODAxNjNiMGE4YzZiOTZiNmM2NWIxNWM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2710</Words>
  <Application>WPS 演示</Application>
  <PresentationFormat>宽屏</PresentationFormat>
  <Paragraphs>195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 2013 - 2022</vt:lpstr>
      <vt:lpstr>第十八次作业讲评</vt:lpstr>
      <vt:lpstr>第零部分：卡尔曼滤波</vt:lpstr>
      <vt:lpstr>第零部分：卡尔曼滤波</vt:lpstr>
      <vt:lpstr>第零部分：卡尔曼滤波</vt:lpstr>
      <vt:lpstr>第零部分：卡尔曼滤波</vt:lpstr>
      <vt:lpstr>第零部分：卡尔曼滤波</vt:lpstr>
      <vt:lpstr>第零部分：卡尔曼滤波</vt:lpstr>
      <vt:lpstr>第零部分：卡尔曼滤波</vt:lpstr>
      <vt:lpstr>第零部分：卡尔曼滤波</vt:lpstr>
      <vt:lpstr>1.1 时间序列基本特征分析</vt:lpstr>
      <vt:lpstr>1.1 时间序列基本特征分析</vt:lpstr>
      <vt:lpstr>1.1 时间序列基本特征分析</vt:lpstr>
      <vt:lpstr>1.1 时间序列基本特征分析</vt:lpstr>
      <vt:lpstr>1.1 时间序列基本特征分析</vt:lpstr>
      <vt:lpstr>1.1 时间序列基本特征分析</vt:lpstr>
      <vt:lpstr>1.2 股票指标</vt:lpstr>
      <vt:lpstr>1.2 股票指标</vt:lpstr>
      <vt:lpstr>1.2 股票指标</vt:lpstr>
      <vt:lpstr>1.3噪声处理</vt:lpstr>
      <vt:lpstr>2.1激活函数</vt:lpstr>
      <vt:lpstr>2.2反向传播</vt:lpstr>
      <vt:lpstr>2.2反向传播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一飞 李</dc:creator>
  <cp:lastModifiedBy>尘影</cp:lastModifiedBy>
  <cp:revision>40</cp:revision>
  <dcterms:created xsi:type="dcterms:W3CDTF">2023-02-26T06:06:00Z</dcterms:created>
  <dcterms:modified xsi:type="dcterms:W3CDTF">2023-05-22T04:49:53Z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4AE962FCB10947B6837D8DE3326B1298_13</vt:lpwstr>
  </property>
  <property fmtid="{D5CDD505-2E9C-101B-9397-08002B2CF9AE}" pid="3" name="KSOProductBuildVer">
    <vt:lpwstr>2052-11.1.0.14309</vt:lpwstr>
  </property>
</Properties>
</file>